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6" r:id="rId19"/>
    <p:sldId id="273" r:id="rId20"/>
    <p:sldId id="274" r:id="rId21"/>
    <p:sldId id="275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D19F-550A-4332-B1E2-D55C4D05EAF7}" type="datetimeFigureOut">
              <a:rPr lang="en-US" smtClean="0"/>
              <a:t>5/27/2013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D07DF-B49C-4347-98DA-5140CC7C2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589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D19F-550A-4332-B1E2-D55C4D05EAF7}" type="datetimeFigureOut">
              <a:rPr lang="en-US" smtClean="0"/>
              <a:t>5/27/2013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D07DF-B49C-4347-98DA-5140CC7C2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183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D19F-550A-4332-B1E2-D55C4D05EAF7}" type="datetimeFigureOut">
              <a:rPr lang="en-US" smtClean="0"/>
              <a:t>5/27/2013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D07DF-B49C-4347-98DA-5140CC7C2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511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D19F-550A-4332-B1E2-D55C4D05EAF7}" type="datetimeFigureOut">
              <a:rPr lang="en-US" smtClean="0"/>
              <a:t>5/27/2013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D07DF-B49C-4347-98DA-5140CC7C2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716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D19F-550A-4332-B1E2-D55C4D05EAF7}" type="datetimeFigureOut">
              <a:rPr lang="en-US" smtClean="0"/>
              <a:t>5/27/2013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D07DF-B49C-4347-98DA-5140CC7C2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886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D19F-550A-4332-B1E2-D55C4D05EAF7}" type="datetimeFigureOut">
              <a:rPr lang="en-US" smtClean="0"/>
              <a:t>5/27/2013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D07DF-B49C-4347-98DA-5140CC7C2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237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D19F-550A-4332-B1E2-D55C4D05EAF7}" type="datetimeFigureOut">
              <a:rPr lang="en-US" smtClean="0"/>
              <a:t>5/27/2013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D07DF-B49C-4347-98DA-5140CC7C2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321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D19F-550A-4332-B1E2-D55C4D05EAF7}" type="datetimeFigureOut">
              <a:rPr lang="en-US" smtClean="0"/>
              <a:t>5/27/2013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D07DF-B49C-4347-98DA-5140CC7C2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536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D19F-550A-4332-B1E2-D55C4D05EAF7}" type="datetimeFigureOut">
              <a:rPr lang="en-US" smtClean="0"/>
              <a:t>5/27/2013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D07DF-B49C-4347-98DA-5140CC7C2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292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D19F-550A-4332-B1E2-D55C4D05EAF7}" type="datetimeFigureOut">
              <a:rPr lang="en-US" smtClean="0"/>
              <a:t>5/27/2013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D07DF-B49C-4347-98DA-5140CC7C2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854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D19F-550A-4332-B1E2-D55C4D05EAF7}" type="datetimeFigureOut">
              <a:rPr lang="en-US" smtClean="0"/>
              <a:t>5/27/2013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D07DF-B49C-4347-98DA-5140CC7C2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170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1D19F-550A-4332-B1E2-D55C4D05EAF7}" type="datetimeFigureOut">
              <a:rPr lang="en-US" smtClean="0"/>
              <a:t>5/27/2013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D07DF-B49C-4347-98DA-5140CC7C2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441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/>
              <a:t>BAB X :</a:t>
            </a:r>
            <a:br>
              <a:rPr lang="en-US" sz="4800" b="1" dirty="0" smtClean="0"/>
            </a:br>
            <a:endParaRPr lang="en-US" sz="4800" b="1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  <a:latin typeface="Algerian" pitchFamily="82" charset="0"/>
              </a:rPr>
              <a:t>KOPERASI DALAM PANDANGAN ISLAM</a:t>
            </a:r>
            <a:endParaRPr lang="en-US" sz="4800" b="1" dirty="0">
              <a:solidFill>
                <a:schemeClr val="tx1"/>
              </a:solidFill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3699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atin typeface="Bauhaus 93" pitchFamily="82" charset="0"/>
              </a:rPr>
              <a:t>3. FUNGSI SOSIAL</a:t>
            </a:r>
            <a:endParaRPr lang="en-US" sz="6000" b="1" dirty="0">
              <a:latin typeface="Bauhaus 93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MEMBERIKAN PELAYANAN SOSIAL BAIK KEPADA ANGGOTA MAUPUN MASYARAKAT DHUAFA</a:t>
            </a:r>
          </a:p>
          <a:p>
            <a:r>
              <a:rPr lang="en-US" dirty="0" smtClean="0"/>
              <a:t>EMERGENCY LOAN (PINJAMAN DARURAT)</a:t>
            </a:r>
          </a:p>
          <a:p>
            <a:r>
              <a:rPr lang="en-US" dirty="0" smtClean="0"/>
              <a:t>AL QARDHUL HASAN (PENGEMBALIAN POKOK)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1524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ALUR OPERASIONAL KOP.SYARIAH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an 2"/>
          <p:cNvSpPr/>
          <p:nvPr/>
        </p:nvSpPr>
        <p:spPr>
          <a:xfrm>
            <a:off x="609600" y="2209800"/>
            <a:ext cx="1752600" cy="28956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SUMBER DANA:</a:t>
            </a:r>
          </a:p>
          <a:p>
            <a:pPr algn="ctr"/>
            <a:r>
              <a:rPr lang="en-US" dirty="0" smtClean="0"/>
              <a:t>1.KWAJIBAN</a:t>
            </a:r>
          </a:p>
          <a:p>
            <a:pPr algn="ctr"/>
            <a:r>
              <a:rPr lang="en-US" dirty="0" smtClean="0"/>
              <a:t>2.SYIRKAH</a:t>
            </a:r>
          </a:p>
          <a:p>
            <a:pPr algn="ctr"/>
            <a:r>
              <a:rPr lang="en-US" dirty="0" smtClean="0"/>
              <a:t>3.MODAL KOP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743200" y="1600200"/>
            <a:ext cx="1828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JUAL BELI :</a:t>
            </a:r>
          </a:p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743200" y="2590800"/>
            <a:ext cx="1905000" cy="952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KERJASAMA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743200" y="3657600"/>
            <a:ext cx="1905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JASA-JASA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743200" y="4724400"/>
            <a:ext cx="1905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PENEMPATAN LAIN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105400" y="1066800"/>
            <a:ext cx="2590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SHU BERJALAN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800600" y="4800600"/>
            <a:ext cx="11430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B.H.  BANK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4800600" y="2667000"/>
            <a:ext cx="11049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B.H.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4800600" y="3733800"/>
            <a:ext cx="11430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FEE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4800600" y="1752600"/>
            <a:ext cx="1162050" cy="571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MARGIN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696200" y="2209800"/>
            <a:ext cx="1143000" cy="2895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REVENUE DISTRIBUSI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52400" y="5943600"/>
            <a:ext cx="13335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WADIAH/TITIPAN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600200" y="5943600"/>
            <a:ext cx="1524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1.DEPOSITO</a:t>
            </a:r>
          </a:p>
          <a:p>
            <a:pPr algn="ctr"/>
            <a:r>
              <a:rPr lang="en-US" dirty="0" smtClean="0"/>
              <a:t>2.INVES LAIN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800600" y="5943600"/>
            <a:ext cx="1371600" cy="342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BAGI HASIL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029200" y="6477000"/>
            <a:ext cx="85725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BONUS</a:t>
            </a:r>
            <a:endParaRPr lang="en-US" dirty="0"/>
          </a:p>
        </p:txBody>
      </p:sp>
      <p:sp>
        <p:nvSpPr>
          <p:cNvPr id="19" name="Right Brace 18"/>
          <p:cNvSpPr/>
          <p:nvPr/>
        </p:nvSpPr>
        <p:spPr>
          <a:xfrm>
            <a:off x="6400800" y="2247900"/>
            <a:ext cx="685800" cy="29337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eft Brace 19"/>
          <p:cNvSpPr/>
          <p:nvPr/>
        </p:nvSpPr>
        <p:spPr>
          <a:xfrm>
            <a:off x="2362200" y="2038350"/>
            <a:ext cx="381000" cy="329565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6286500" y="5943600"/>
            <a:ext cx="20955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8382000" y="5334000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8534400" y="24384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9067800" y="2438400"/>
            <a:ext cx="0" cy="419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6172200" y="6629400"/>
            <a:ext cx="28956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09600" y="6705600"/>
            <a:ext cx="419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609600" y="6629400"/>
            <a:ext cx="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3276600" y="6115050"/>
            <a:ext cx="1371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13" idx="0"/>
          </p:cNvCxnSpPr>
          <p:nvPr/>
        </p:nvCxnSpPr>
        <p:spPr>
          <a:xfrm flipV="1">
            <a:off x="8267700" y="1333500"/>
            <a:ext cx="0" cy="876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7924800" y="1333500"/>
            <a:ext cx="3429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4" idx="3"/>
            <a:endCxn id="12" idx="2"/>
          </p:cNvCxnSpPr>
          <p:nvPr/>
        </p:nvCxnSpPr>
        <p:spPr>
          <a:xfrm>
            <a:off x="4572000" y="2019300"/>
            <a:ext cx="228600" cy="19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5" idx="3"/>
            <a:endCxn id="10" idx="2"/>
          </p:cNvCxnSpPr>
          <p:nvPr/>
        </p:nvCxnSpPr>
        <p:spPr>
          <a:xfrm flipV="1">
            <a:off x="4648200" y="3009900"/>
            <a:ext cx="152400" cy="571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6" idx="3"/>
            <a:endCxn id="11" idx="2"/>
          </p:cNvCxnSpPr>
          <p:nvPr/>
        </p:nvCxnSpPr>
        <p:spPr>
          <a:xfrm flipV="1">
            <a:off x="4648200" y="4076700"/>
            <a:ext cx="1524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7" idx="3"/>
            <a:endCxn id="9" idx="2"/>
          </p:cNvCxnSpPr>
          <p:nvPr/>
        </p:nvCxnSpPr>
        <p:spPr>
          <a:xfrm flipV="1">
            <a:off x="4648200" y="5143500"/>
            <a:ext cx="1524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0184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Algerian" pitchFamily="82" charset="0"/>
              </a:rPr>
              <a:t>PRODUK &amp; JASA2 KOP.SYARIAH</a:t>
            </a:r>
            <a:endParaRPr lang="en-US" b="1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1. MENGHIMPUN DANA (SIMPOK, SIMWA, SIMSUK)</a:t>
            </a:r>
          </a:p>
          <a:p>
            <a:r>
              <a:rPr lang="en-US" dirty="0" smtClean="0"/>
              <a:t>2. PENYALURAN DANA (JUAL BELI) </a:t>
            </a:r>
          </a:p>
          <a:p>
            <a:r>
              <a:rPr lang="en-US" dirty="0" smtClean="0"/>
              <a:t>A. MURABBAHA = BARANG</a:t>
            </a:r>
          </a:p>
          <a:p>
            <a:r>
              <a:rPr lang="en-US" dirty="0" smtClean="0"/>
              <a:t>B. SALAM = AWAL PEMBAYARAN</a:t>
            </a:r>
          </a:p>
          <a:p>
            <a:r>
              <a:rPr lang="en-US" dirty="0" smtClean="0"/>
              <a:t>C. ISTISHNA = PESANAN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8831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Baskerville Old Face" pitchFamily="18" charset="0"/>
              </a:rPr>
              <a:t>TRANSAKSI MURABBAHAH</a:t>
            </a:r>
            <a:endParaRPr lang="en-US" b="1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dirty="0" smtClean="0"/>
          </a:p>
          <a:p>
            <a:r>
              <a:rPr lang="en-US" sz="3600" dirty="0" smtClean="0"/>
              <a:t>1. PEMBELI INGIN BARANG</a:t>
            </a:r>
          </a:p>
          <a:p>
            <a:r>
              <a:rPr lang="en-US" sz="3600" dirty="0" smtClean="0"/>
              <a:t>2. KOP.SYAR. BELI BARANG DG HARGA BELI</a:t>
            </a:r>
          </a:p>
          <a:p>
            <a:r>
              <a:rPr lang="en-US" sz="3600" dirty="0" smtClean="0"/>
              <a:t>3. SESUAI AKAD BARANG DIJUAL DG HARGA BELI + KESEPAKATAN</a:t>
            </a:r>
          </a:p>
          <a:p>
            <a:r>
              <a:rPr lang="en-US" sz="3600" dirty="0" smtClean="0"/>
              <a:t>4. DIBAYAR BERANGSUR STL PEMBELI MENANDATANGANI PERJANJIAN KOP.SYAR.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007518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atin typeface="Baskerville Old Face" pitchFamily="18" charset="0"/>
              </a:rPr>
              <a:t>JUAL BELI SALAM</a:t>
            </a:r>
            <a:endParaRPr lang="en-US" sz="6000" b="1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PESANAN BARANG DIBAYAR DIDEPAN DENGAN HARGA KESEPAKATAN (POKOK+MARGIN) UNTUK TUJUAN MENJAGA KUALITAS HASIL PRODUKSI</a:t>
            </a:r>
          </a:p>
          <a:p>
            <a:r>
              <a:rPr lang="en-US" dirty="0" smtClean="0"/>
              <a:t>KOP.SYAR. MELAKUKAN PENGADAAN DENGAN UNIT BAGIANYA ATAS TRANSAKSI DIATAS</a:t>
            </a:r>
          </a:p>
          <a:p>
            <a:r>
              <a:rPr lang="en-US" dirty="0" smtClean="0"/>
              <a:t>NAIK TURUN STL TRNSAKSI MENJADI TANGGUNGJWAB KOP.SYAR.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3210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atin typeface="Baskerville Old Face" pitchFamily="18" charset="0"/>
              </a:rPr>
              <a:t>JUAL BELI ISTISHNA</a:t>
            </a:r>
            <a:endParaRPr lang="en-US" sz="6000" b="1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BARANG DIPESAN TERLEBIH DAHULU (SIZE, MODEL, DLL)</a:t>
            </a:r>
          </a:p>
          <a:p>
            <a:r>
              <a:rPr lang="en-US" dirty="0" smtClean="0"/>
              <a:t>HARGA DISEPAKATI  </a:t>
            </a:r>
          </a:p>
          <a:p>
            <a:r>
              <a:rPr lang="en-US" dirty="0" smtClean="0"/>
              <a:t>PEMBAYARAN DISEPAKAI DENGAN CARA TERMIN</a:t>
            </a:r>
          </a:p>
          <a:p>
            <a:r>
              <a:rPr lang="en-US" dirty="0" smtClean="0"/>
              <a:t>JK TDAK SESUAI PESANAN MENJADI KWAJIBAN KOP.SYAR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3828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latin typeface="Algerian" pitchFamily="82" charset="0"/>
              </a:rPr>
              <a:t>MUDHARABAH</a:t>
            </a:r>
            <a:endParaRPr lang="en-US" sz="6600" b="1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PERHITUNGAN :</a:t>
            </a:r>
          </a:p>
          <a:p>
            <a:r>
              <a:rPr lang="en-US" sz="2400" b="1" dirty="0" smtClean="0"/>
              <a:t>1. NILAI PROYEK : </a:t>
            </a:r>
            <a:r>
              <a:rPr lang="en-US" sz="2400" b="1" dirty="0" err="1" smtClean="0"/>
              <a:t>Rp</a:t>
            </a:r>
            <a:r>
              <a:rPr lang="en-US" sz="2400" b="1" dirty="0" smtClean="0"/>
              <a:t>    500.000.000,-</a:t>
            </a:r>
          </a:p>
          <a:p>
            <a:r>
              <a:rPr lang="en-US" sz="2400" b="1" dirty="0" smtClean="0"/>
              <a:t>2. BIAYA PROYEK:          300.000.000,-</a:t>
            </a:r>
          </a:p>
          <a:p>
            <a:r>
              <a:rPr lang="en-US" sz="2400" b="1" dirty="0" smtClean="0"/>
              <a:t>PROYEKSI B.H.      </a:t>
            </a:r>
            <a:r>
              <a:rPr lang="en-US" sz="2400" b="1" dirty="0" err="1" smtClean="0"/>
              <a:t>Rp</a:t>
            </a:r>
            <a:r>
              <a:rPr lang="en-US" sz="2400" b="1" dirty="0" smtClean="0"/>
              <a:t>    200.000.000,-</a:t>
            </a:r>
          </a:p>
          <a:p>
            <a:r>
              <a:rPr lang="en-US" sz="2400" b="1" dirty="0" smtClean="0"/>
              <a:t>                               PENERIMAAN PEMBAY. : </a:t>
            </a:r>
            <a:r>
              <a:rPr lang="en-US" sz="2400" b="1" dirty="0" err="1" smtClean="0"/>
              <a:t>Rp</a:t>
            </a:r>
            <a:r>
              <a:rPr lang="en-US" sz="2400" b="1" dirty="0" smtClean="0"/>
              <a:t>  500.000.000,-</a:t>
            </a:r>
          </a:p>
          <a:p>
            <a:r>
              <a:rPr lang="en-US" sz="2400" b="1" dirty="0" smtClean="0"/>
              <a:t>                               PEMBAYARAN POKOK             300.000.000,-</a:t>
            </a:r>
          </a:p>
          <a:p>
            <a:r>
              <a:rPr lang="en-US" sz="2400" b="1" dirty="0" smtClean="0"/>
              <a:t>                               BIAYA PERBAIKAN                    100.000.000,-</a:t>
            </a:r>
          </a:p>
          <a:p>
            <a:r>
              <a:rPr lang="en-US" sz="2400" b="1" dirty="0" smtClean="0"/>
              <a:t>                               REALISASI B.H.                          100.000.000,-</a:t>
            </a:r>
          </a:p>
          <a:p>
            <a:r>
              <a:rPr lang="en-US" sz="2400" b="1" dirty="0" smtClean="0"/>
              <a:t>B.H. KOP.SYAR.= 100 JT X 30% = </a:t>
            </a:r>
            <a:r>
              <a:rPr lang="en-US" sz="2400" b="1" dirty="0" err="1" smtClean="0"/>
              <a:t>Rp</a:t>
            </a:r>
            <a:r>
              <a:rPr lang="en-US" sz="2400" b="1" dirty="0" smtClean="0"/>
              <a:t>   30.JT</a:t>
            </a:r>
          </a:p>
          <a:p>
            <a:r>
              <a:rPr lang="en-US" sz="2400" b="1" dirty="0" smtClean="0"/>
              <a:t>B.H. PEMINJAM = 100 JT X 70% = </a:t>
            </a:r>
            <a:r>
              <a:rPr lang="en-US" sz="2400" b="1" dirty="0" err="1" smtClean="0"/>
              <a:t>Rp</a:t>
            </a:r>
            <a:r>
              <a:rPr lang="en-US" sz="2400" b="1" dirty="0" smtClean="0"/>
              <a:t>  70 JT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1415165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latin typeface="Baskerville Old Face" pitchFamily="18" charset="0"/>
              </a:rPr>
              <a:t>MUSYARAKAH</a:t>
            </a:r>
            <a:endParaRPr lang="en-US" sz="6600" b="1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PERHITUNGAN :</a:t>
            </a:r>
          </a:p>
          <a:p>
            <a:r>
              <a:rPr lang="en-US" sz="2400" b="1" dirty="0" smtClean="0"/>
              <a:t>1. NILAI PROYEK : </a:t>
            </a:r>
            <a:r>
              <a:rPr lang="en-US" sz="2400" b="1" dirty="0" err="1" smtClean="0"/>
              <a:t>Rp</a:t>
            </a:r>
            <a:r>
              <a:rPr lang="en-US" sz="2400" b="1" dirty="0" smtClean="0"/>
              <a:t>    500.000.000,-</a:t>
            </a:r>
          </a:p>
          <a:p>
            <a:r>
              <a:rPr lang="en-US" sz="2400" b="1" dirty="0" smtClean="0"/>
              <a:t>2. BIAYA PROYEK:          300.000.000,-</a:t>
            </a:r>
          </a:p>
          <a:p>
            <a:r>
              <a:rPr lang="en-US" sz="2400" b="1" dirty="0" smtClean="0"/>
              <a:t>PROYEKSI B.H.      </a:t>
            </a:r>
            <a:r>
              <a:rPr lang="en-US" sz="2400" b="1" dirty="0" err="1" smtClean="0"/>
              <a:t>Rp</a:t>
            </a:r>
            <a:r>
              <a:rPr lang="en-US" sz="2400" b="1" dirty="0" smtClean="0"/>
              <a:t>    200.000.000,-</a:t>
            </a:r>
          </a:p>
          <a:p>
            <a:r>
              <a:rPr lang="en-US" sz="2400" b="1" dirty="0" smtClean="0"/>
              <a:t>                               PENERIMAAN PEMBAY. : </a:t>
            </a:r>
            <a:r>
              <a:rPr lang="en-US" sz="2400" b="1" dirty="0" err="1" smtClean="0"/>
              <a:t>Rp</a:t>
            </a:r>
            <a:r>
              <a:rPr lang="en-US" sz="2400" b="1" dirty="0" smtClean="0"/>
              <a:t>  500.000.000,-</a:t>
            </a:r>
          </a:p>
          <a:p>
            <a:r>
              <a:rPr lang="en-US" sz="2400" b="1" dirty="0" smtClean="0"/>
              <a:t>                               PEMBAYARAN POKOK             200.000.000,-</a:t>
            </a:r>
          </a:p>
          <a:p>
            <a:pPr marL="2286000" lvl="5" indent="0">
              <a:buNone/>
            </a:pPr>
            <a:r>
              <a:rPr lang="en-US" sz="2400" b="1" dirty="0" smtClean="0"/>
              <a:t>   PEMBAYARAN POKOK             100.000.000,-</a:t>
            </a:r>
          </a:p>
          <a:p>
            <a:r>
              <a:rPr lang="en-US" sz="2400" b="1" dirty="0" smtClean="0"/>
              <a:t>                               BIAYA PERBAIKAN                    100.000.000,-</a:t>
            </a:r>
          </a:p>
          <a:p>
            <a:r>
              <a:rPr lang="en-US" sz="2400" b="1" dirty="0" smtClean="0"/>
              <a:t>                               REALISASI B.H.                          100.000.000,-</a:t>
            </a:r>
          </a:p>
          <a:p>
            <a:r>
              <a:rPr lang="en-US" sz="2400" b="1" dirty="0" smtClean="0"/>
              <a:t>B.H. TDK DIBAGI= 100 JT X 100/300 = </a:t>
            </a:r>
            <a:r>
              <a:rPr lang="en-US" sz="2400" b="1" dirty="0" err="1" smtClean="0"/>
              <a:t>Rp</a:t>
            </a:r>
            <a:r>
              <a:rPr lang="en-US" sz="2400" b="1" dirty="0" smtClean="0"/>
              <a:t>   33.333.333</a:t>
            </a:r>
          </a:p>
          <a:p>
            <a:r>
              <a:rPr lang="en-US" sz="2400" b="1" dirty="0" smtClean="0"/>
              <a:t>B.H.KOP.SYAR.    = 66.666.667 X 30%  =  </a:t>
            </a:r>
            <a:r>
              <a:rPr lang="en-US" sz="2400" b="1" dirty="0" err="1" smtClean="0"/>
              <a:t>Rp</a:t>
            </a:r>
            <a:r>
              <a:rPr lang="en-US" sz="2400" b="1" dirty="0" smtClean="0"/>
              <a:t>   20.000.000</a:t>
            </a:r>
          </a:p>
          <a:p>
            <a:r>
              <a:rPr lang="en-US" sz="2400" b="1" dirty="0" smtClean="0"/>
              <a:t> B.H. PEMINJAM = 66.666.667 X 70% =   </a:t>
            </a:r>
            <a:r>
              <a:rPr lang="en-US" sz="2400" b="1" dirty="0" err="1" smtClean="0"/>
              <a:t>Rp</a:t>
            </a:r>
            <a:r>
              <a:rPr lang="en-US" sz="2400" b="1" dirty="0" smtClean="0"/>
              <a:t>  46.666.667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8429412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SKEMA MUSYARAKAH</a:t>
            </a:r>
            <a:endParaRPr lang="en-US" sz="5400" b="1" dirty="0"/>
          </a:p>
        </p:txBody>
      </p:sp>
      <p:sp>
        <p:nvSpPr>
          <p:cNvPr id="3" name="Oval 2"/>
          <p:cNvSpPr/>
          <p:nvPr/>
        </p:nvSpPr>
        <p:spPr>
          <a:xfrm>
            <a:off x="228600" y="1371600"/>
            <a:ext cx="25146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ANGGOTA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248400" y="1371600"/>
            <a:ext cx="27432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KOP.SYAR.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009900" y="2209800"/>
            <a:ext cx="27813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PROYEK USAHA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048000" y="3886200"/>
            <a:ext cx="29718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KEUNTUNGAN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429000" y="5562600"/>
            <a:ext cx="24384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MODAL</a:t>
            </a:r>
            <a:endParaRPr lang="en-US" dirty="0"/>
          </a:p>
        </p:txBody>
      </p:sp>
      <p:cxnSp>
        <p:nvCxnSpPr>
          <p:cNvPr id="9" name="Straight Connector 8"/>
          <p:cNvCxnSpPr>
            <a:stCxn id="7" idx="2"/>
          </p:cNvCxnSpPr>
          <p:nvPr/>
        </p:nvCxnSpPr>
        <p:spPr>
          <a:xfrm flipH="1">
            <a:off x="1485900" y="6057900"/>
            <a:ext cx="19431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7" idx="6"/>
          </p:cNvCxnSpPr>
          <p:nvPr/>
        </p:nvCxnSpPr>
        <p:spPr>
          <a:xfrm>
            <a:off x="5867400" y="6057900"/>
            <a:ext cx="1752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7620000" y="2590800"/>
            <a:ext cx="0" cy="3467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6" idx="6"/>
          </p:cNvCxnSpPr>
          <p:nvPr/>
        </p:nvCxnSpPr>
        <p:spPr>
          <a:xfrm>
            <a:off x="6019800" y="4533900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2"/>
          </p:cNvCxnSpPr>
          <p:nvPr/>
        </p:nvCxnSpPr>
        <p:spPr>
          <a:xfrm flipH="1">
            <a:off x="1981200" y="4533900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4" idx="0"/>
          </p:cNvCxnSpPr>
          <p:nvPr/>
        </p:nvCxnSpPr>
        <p:spPr>
          <a:xfrm flipV="1">
            <a:off x="7620000" y="1219200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1485900" y="1219200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1485900" y="1219200"/>
            <a:ext cx="19431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5562600" y="1219200"/>
            <a:ext cx="2057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1981200" y="2590800"/>
            <a:ext cx="0" cy="1943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1485900" y="2743200"/>
            <a:ext cx="0" cy="3314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7239000" y="2590800"/>
            <a:ext cx="0" cy="1943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4" idx="2"/>
          </p:cNvCxnSpPr>
          <p:nvPr/>
        </p:nvCxnSpPr>
        <p:spPr>
          <a:xfrm flipH="1">
            <a:off x="5562600" y="1981200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" idx="6"/>
            <a:endCxn id="5" idx="1"/>
          </p:cNvCxnSpPr>
          <p:nvPr/>
        </p:nvCxnSpPr>
        <p:spPr>
          <a:xfrm>
            <a:off x="2743200" y="1981200"/>
            <a:ext cx="674012" cy="4294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5" idx="4"/>
          </p:cNvCxnSpPr>
          <p:nvPr/>
        </p:nvCxnSpPr>
        <p:spPr>
          <a:xfrm>
            <a:off x="4400550" y="35814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6" idx="4"/>
          </p:cNvCxnSpPr>
          <p:nvPr/>
        </p:nvCxnSpPr>
        <p:spPr>
          <a:xfrm>
            <a:off x="4533900" y="51816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92105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SKEMA TEKNIS IJAROH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381000" y="1828800"/>
            <a:ext cx="28194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PEMILIK  OBJEK SEWA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172200" y="1828800"/>
            <a:ext cx="2667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ANGGOTA PIHAK LAIN</a:t>
            </a:r>
            <a:endParaRPr lang="en-US" dirty="0"/>
          </a:p>
        </p:txBody>
      </p:sp>
      <p:sp>
        <p:nvSpPr>
          <p:cNvPr id="5" name="Flowchart: Connector 4"/>
          <p:cNvSpPr/>
          <p:nvPr/>
        </p:nvSpPr>
        <p:spPr>
          <a:xfrm>
            <a:off x="3733800" y="3200400"/>
            <a:ext cx="1981200" cy="1828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OBJEK SEWA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124200" y="5715000"/>
            <a:ext cx="33528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KOPERASI SYARIAH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5029200" y="2324100"/>
            <a:ext cx="1143000" cy="876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3200400" y="2324100"/>
            <a:ext cx="1219200" cy="876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1790700" y="2971800"/>
            <a:ext cx="1333500" cy="2971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6172200" y="2971800"/>
            <a:ext cx="1066800" cy="2971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6553200" y="3124200"/>
            <a:ext cx="1219200" cy="2743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5" idx="4"/>
          </p:cNvCxnSpPr>
          <p:nvPr/>
        </p:nvCxnSpPr>
        <p:spPr>
          <a:xfrm>
            <a:off x="4724400" y="502920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0147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latin typeface="Bauhaus 93" pitchFamily="82" charset="0"/>
              </a:rPr>
              <a:t>KONSEP OPS.KOPERASI SYARIAH:</a:t>
            </a:r>
            <a:endParaRPr lang="en-US" sz="4800" b="1" dirty="0">
              <a:latin typeface="Bauhaus 93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sz="4400" dirty="0" smtClean="0"/>
          </a:p>
          <a:p>
            <a:r>
              <a:rPr lang="en-US" sz="4400" dirty="0" smtClean="0"/>
              <a:t>AKAD SYIRKAH MUFAWADHOH : </a:t>
            </a:r>
          </a:p>
          <a:p>
            <a:r>
              <a:rPr lang="en-US" sz="4400" dirty="0" smtClean="0"/>
              <a:t>USAHA YANG DIDIRIKAN BERSAMA-SAMA OLEH 2 ORG / LEBIH</a:t>
            </a:r>
          </a:p>
          <a:p>
            <a:r>
              <a:rPr lang="en-US" sz="4400" dirty="0" smtClean="0"/>
              <a:t>MEMBERIKAN KONTRIBUSI DANA &amp; KERJA DALAM PORSI YANG SAMA (TIDAK DIMONOPOLI)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64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atin typeface="Bauhaus 93" pitchFamily="82" charset="0"/>
              </a:rPr>
              <a:t>DOKUMEN IJARAH</a:t>
            </a:r>
            <a:endParaRPr lang="en-US" sz="6000" b="1" dirty="0">
              <a:latin typeface="Bauhaus 93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1. FORMULIR PENGAJUAN PEMBIAYAAN</a:t>
            </a:r>
          </a:p>
          <a:p>
            <a:r>
              <a:rPr lang="en-US" sz="3600" dirty="0" smtClean="0"/>
              <a:t>2. KELENGKAPAN DOKUMEN PENDUKUNG</a:t>
            </a:r>
          </a:p>
          <a:p>
            <a:r>
              <a:rPr lang="en-US" sz="3600" dirty="0" smtClean="0"/>
              <a:t>3.SURAT PERSETUJUAN PRINSIP</a:t>
            </a:r>
          </a:p>
          <a:p>
            <a:r>
              <a:rPr lang="en-US" sz="3600" dirty="0" smtClean="0"/>
              <a:t>4. AKAD IJARAH</a:t>
            </a:r>
          </a:p>
          <a:p>
            <a:r>
              <a:rPr lang="en-US" sz="3600" dirty="0" smtClean="0"/>
              <a:t>5. PERJANJIAN PENGIKATAN JAMINAN</a:t>
            </a:r>
          </a:p>
          <a:p>
            <a:r>
              <a:rPr lang="en-US" sz="3600" dirty="0" smtClean="0"/>
              <a:t>6. SURAT PERMOHONAN REALISASI IJARAH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594480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SKEMA TEKNIS AL QARDHU HASAN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3124200" y="1600200"/>
            <a:ext cx="2743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PERJANJIAN QARD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2895600"/>
            <a:ext cx="19812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ANGGOTA KOP.SYARIAH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477000" y="2971800"/>
            <a:ext cx="2133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KOP.SYARIAH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971800" y="3581400"/>
            <a:ext cx="31242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KEBUTUHAN ANGGOTA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124200" y="5562600"/>
            <a:ext cx="3048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PENGEMBALIAN QARDH ANGGOTA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6172200" y="3581400"/>
            <a:ext cx="3048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4" idx="3"/>
          </p:cNvCxnSpPr>
          <p:nvPr/>
        </p:nvCxnSpPr>
        <p:spPr>
          <a:xfrm>
            <a:off x="2286000" y="3390900"/>
            <a:ext cx="533400" cy="1104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7" idx="3"/>
          </p:cNvCxnSpPr>
          <p:nvPr/>
        </p:nvCxnSpPr>
        <p:spPr>
          <a:xfrm>
            <a:off x="6172200" y="6057900"/>
            <a:ext cx="1371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7543800" y="4038600"/>
            <a:ext cx="0" cy="2019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7543800" y="4038600"/>
            <a:ext cx="0" cy="2019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7" idx="1"/>
          </p:cNvCxnSpPr>
          <p:nvPr/>
        </p:nvCxnSpPr>
        <p:spPr>
          <a:xfrm flipH="1">
            <a:off x="1295400" y="6057900"/>
            <a:ext cx="1828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1295400" y="4038600"/>
            <a:ext cx="0" cy="2019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4" idx="0"/>
          </p:cNvCxnSpPr>
          <p:nvPr/>
        </p:nvCxnSpPr>
        <p:spPr>
          <a:xfrm flipV="1">
            <a:off x="1295400" y="1866900"/>
            <a:ext cx="0" cy="1028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1295400" y="1866900"/>
            <a:ext cx="1676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5" idx="0"/>
          </p:cNvCxnSpPr>
          <p:nvPr/>
        </p:nvCxnSpPr>
        <p:spPr>
          <a:xfrm flipV="1">
            <a:off x="7543800" y="1866900"/>
            <a:ext cx="0" cy="1104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3" idx="3"/>
          </p:cNvCxnSpPr>
          <p:nvPr/>
        </p:nvCxnSpPr>
        <p:spPr>
          <a:xfrm flipH="1">
            <a:off x="5867400" y="1866900"/>
            <a:ext cx="1676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83890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 smtClean="0">
                <a:latin typeface="Bauhaus 93" pitchFamily="82" charset="0"/>
              </a:rPr>
              <a:t>DISTRIBUSI BAGI HASIL</a:t>
            </a:r>
            <a:endParaRPr lang="en-US" sz="6600" b="1" dirty="0">
              <a:latin typeface="Bauhaus 93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PEMBAGIAN PENDAPATAN ATAS PENGELOLAAN DANA YANG DITERIMA KOP.SYARIAH DIBAGI KEPADA PARA ANGGOTA YANG MEMILIKI JENIS SIMPANAN / KEPADA PEMILIK MODAL BAIK MUDHARABAH / MUSYARAKAT</a:t>
            </a:r>
          </a:p>
          <a:p>
            <a:r>
              <a:rPr lang="en-US" dirty="0" smtClean="0"/>
              <a:t>PEMBAGIAN BAGI HASIL DIDASARKAN KEPADA HASIL RIIL YANG DITERIMA KOP.SYAR. PADA BULAN BERJALAN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7853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Algerian" pitchFamily="82" charset="0"/>
              </a:rPr>
              <a:t>BAB IX:  MANAJEMEN KOP.SYAR.</a:t>
            </a:r>
            <a:endParaRPr lang="en-US" b="1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1.STRATEGI SASARAN : </a:t>
            </a:r>
          </a:p>
          <a:p>
            <a:r>
              <a:rPr lang="en-US" dirty="0" smtClean="0"/>
              <a:t>KOP.SYAR. ADALAH LEMBAGA KEUANGAN YG HRS </a:t>
            </a:r>
            <a:r>
              <a:rPr lang="en-US" dirty="0" smtClean="0"/>
              <a:t>DIKELOLA SECARA </a:t>
            </a:r>
            <a:r>
              <a:rPr lang="en-US" dirty="0" smtClean="0"/>
              <a:t>AMANAH, </a:t>
            </a:r>
            <a:r>
              <a:rPr lang="en-US" dirty="0" smtClean="0"/>
              <a:t>PRO</a:t>
            </a:r>
            <a:r>
              <a:rPr lang="en-US" dirty="0" smtClean="0"/>
              <a:t>FESIONAL</a:t>
            </a:r>
            <a:r>
              <a:rPr lang="en-US" dirty="0" smtClean="0"/>
              <a:t>, DAN MANDIRI</a:t>
            </a:r>
          </a:p>
          <a:p>
            <a:r>
              <a:rPr lang="en-US" dirty="0" smtClean="0"/>
              <a:t>KOP.SYAR MRP FATUOR PENDUKUNG UTAMA DALAM MEWUJUDKAN PILAR PEREKONOMIAN SUATU BANGSA</a:t>
            </a:r>
          </a:p>
          <a:p>
            <a:r>
              <a:rPr lang="en-US" dirty="0" smtClean="0"/>
              <a:t>PRESTASI KOP.SYAR : KETEPATAN PENYALURAN, KEBERHASILAN SINERGI DG LEMBAGA LAIN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4733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 smtClean="0"/>
              <a:t>Lanjutan</a:t>
            </a:r>
            <a:r>
              <a:rPr lang="en-US" dirty="0" smtClean="0"/>
              <a:t> 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lphaLcPeriod"/>
            </a:pPr>
            <a:r>
              <a:rPr lang="en-US" dirty="0" err="1" smtClean="0"/>
              <a:t>Pendahuluan</a:t>
            </a:r>
            <a:r>
              <a:rPr lang="en-US" dirty="0" smtClean="0"/>
              <a:t> (</a:t>
            </a:r>
            <a:r>
              <a:rPr lang="en-US" dirty="0" err="1" smtClean="0"/>
              <a:t>visi,misi</a:t>
            </a:r>
            <a:r>
              <a:rPr lang="en-US" dirty="0" smtClean="0"/>
              <a:t>, </a:t>
            </a:r>
            <a:r>
              <a:rPr lang="en-US" dirty="0" err="1" smtClean="0"/>
              <a:t>arah</a:t>
            </a:r>
            <a:r>
              <a:rPr lang="en-US" dirty="0" smtClean="0"/>
              <a:t>, </a:t>
            </a:r>
            <a:r>
              <a:rPr lang="en-US" dirty="0" err="1" smtClean="0"/>
              <a:t>analisa</a:t>
            </a:r>
            <a:r>
              <a:rPr lang="en-US" dirty="0" smtClean="0"/>
              <a:t> &amp; </a:t>
            </a:r>
            <a:r>
              <a:rPr lang="en-US" dirty="0" err="1" smtClean="0"/>
              <a:t>potensi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)</a:t>
            </a:r>
          </a:p>
          <a:p>
            <a:pPr marL="514350" indent="-514350">
              <a:buAutoNum type="alphaLcPeriod"/>
            </a:pP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Tahunan</a:t>
            </a:r>
            <a:r>
              <a:rPr lang="en-US" dirty="0" smtClean="0"/>
              <a:t> ( </a:t>
            </a:r>
            <a:r>
              <a:rPr lang="en-US" dirty="0" err="1" smtClean="0"/>
              <a:t>segmen</a:t>
            </a:r>
            <a:r>
              <a:rPr lang="en-US" dirty="0" smtClean="0"/>
              <a:t>, target </a:t>
            </a:r>
            <a:r>
              <a:rPr lang="en-US" dirty="0" err="1" smtClean="0"/>
              <a:t>pasar</a:t>
            </a:r>
            <a:r>
              <a:rPr lang="en-US" dirty="0" smtClean="0"/>
              <a:t>,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, </a:t>
            </a:r>
            <a:r>
              <a:rPr lang="en-US" dirty="0" err="1" smtClean="0"/>
              <a:t>formulasi</a:t>
            </a:r>
            <a:r>
              <a:rPr lang="en-US" dirty="0" smtClean="0"/>
              <a:t> program)</a:t>
            </a:r>
          </a:p>
          <a:p>
            <a:pPr marL="514350" indent="-514350">
              <a:buAutoNum type="alphaLcPeriod"/>
            </a:pPr>
            <a:r>
              <a:rPr lang="en-US" dirty="0" err="1" smtClean="0"/>
              <a:t>Sasaran</a:t>
            </a:r>
            <a:r>
              <a:rPr lang="en-US" dirty="0" smtClean="0"/>
              <a:t>, </a:t>
            </a:r>
            <a:r>
              <a:rPr lang="en-US" dirty="0" err="1" smtClean="0"/>
              <a:t>strategi</a:t>
            </a:r>
            <a:r>
              <a:rPr lang="en-US" dirty="0" smtClean="0"/>
              <a:t>, </a:t>
            </a:r>
            <a:r>
              <a:rPr lang="en-US" dirty="0" err="1" smtClean="0"/>
              <a:t>kebijakan</a:t>
            </a:r>
            <a:r>
              <a:rPr lang="en-US" dirty="0" smtClean="0"/>
              <a:t> &amp; program </a:t>
            </a:r>
            <a:r>
              <a:rPr lang="en-US" dirty="0" err="1" smtClean="0"/>
              <a:t>kerja</a:t>
            </a:r>
            <a:r>
              <a:rPr lang="en-US" dirty="0" smtClean="0"/>
              <a:t> (Unit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Keuanga</a:t>
            </a:r>
            <a:r>
              <a:rPr lang="en-US" dirty="0" smtClean="0"/>
              <a:t> </a:t>
            </a:r>
            <a:r>
              <a:rPr lang="en-US" dirty="0" err="1" smtClean="0"/>
              <a:t>Syariah</a:t>
            </a:r>
            <a:r>
              <a:rPr lang="en-US" dirty="0"/>
              <a:t> </a:t>
            </a:r>
            <a:r>
              <a:rPr lang="en-US" dirty="0" smtClean="0"/>
              <a:t>: marketing &amp; </a:t>
            </a:r>
            <a:r>
              <a:rPr lang="en-US" dirty="0" err="1" smtClean="0"/>
              <a:t>sasaran</a:t>
            </a:r>
            <a:r>
              <a:rPr lang="en-US" dirty="0" smtClean="0"/>
              <a:t>); unit </a:t>
            </a:r>
            <a:r>
              <a:rPr lang="en-US" dirty="0" err="1" smtClean="0"/>
              <a:t>sektor</a:t>
            </a:r>
            <a:r>
              <a:rPr lang="en-US" dirty="0" smtClean="0"/>
              <a:t> riel : </a:t>
            </a:r>
            <a:r>
              <a:rPr lang="en-US" dirty="0" err="1" smtClean="0"/>
              <a:t>perdagangan</a:t>
            </a:r>
            <a:r>
              <a:rPr lang="en-US" dirty="0" smtClean="0"/>
              <a:t>, </a:t>
            </a:r>
            <a:r>
              <a:rPr lang="en-US" dirty="0" err="1" smtClean="0"/>
              <a:t>Jasa</a:t>
            </a:r>
            <a:r>
              <a:rPr lang="en-US" dirty="0" smtClean="0"/>
              <a:t>, </a:t>
            </a:r>
            <a:r>
              <a:rPr lang="en-US" dirty="0" err="1" smtClean="0"/>
              <a:t>Produksi</a:t>
            </a:r>
            <a:r>
              <a:rPr lang="en-US" dirty="0" smtClean="0"/>
              <a:t>))</a:t>
            </a:r>
          </a:p>
          <a:p>
            <a:pPr marL="514350" indent="-514350">
              <a:buAutoNum type="alphaLcPeriod"/>
            </a:pPr>
            <a:r>
              <a:rPr lang="en-US" dirty="0" err="1" smtClean="0"/>
              <a:t>Susun</a:t>
            </a:r>
            <a:r>
              <a:rPr lang="en-US" dirty="0" smtClean="0"/>
              <a:t> </a:t>
            </a:r>
            <a:r>
              <a:rPr lang="en-US" dirty="0" err="1" smtClean="0"/>
              <a:t>Proyeksi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Tahunan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0431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smtClean="0">
                <a:latin typeface="Algerian" pitchFamily="82" charset="0"/>
              </a:rPr>
              <a:t>PENERAPAN SISTEM UJKS</a:t>
            </a:r>
            <a:endParaRPr lang="en-US" sz="6000" b="1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MEKANISME PEMBERIAN PEMBIAYAAN              ( 5C)</a:t>
            </a:r>
          </a:p>
          <a:p>
            <a:r>
              <a:rPr lang="en-US" dirty="0" smtClean="0"/>
              <a:t>2. PENCATATAN TRANSAKSI</a:t>
            </a:r>
          </a:p>
          <a:p>
            <a:r>
              <a:rPr lang="en-US" dirty="0" smtClean="0"/>
              <a:t>3. PENGAMANAN DOKUMEN</a:t>
            </a:r>
          </a:p>
          <a:p>
            <a:r>
              <a:rPr lang="en-US" dirty="0" smtClean="0"/>
              <a:t>4. PENGAWASAN PELAKSANAAN KEGIATAN OPERASIONAL OLEH DEWAN PENGAWAS SYARIAH UNTUK MENGHINDARI UNSUR GHARAR (KETIDAKPASTIAN)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720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Algerian" pitchFamily="82" charset="0"/>
              </a:rPr>
              <a:t>PENERAPAN SISTEM UNIT</a:t>
            </a:r>
            <a:br>
              <a:rPr lang="en-US" b="1" dirty="0" smtClean="0">
                <a:latin typeface="Algerian" pitchFamily="82" charset="0"/>
              </a:rPr>
            </a:br>
            <a:r>
              <a:rPr lang="en-US" b="1" dirty="0" smtClean="0">
                <a:latin typeface="Algerian" pitchFamily="82" charset="0"/>
              </a:rPr>
              <a:t> SEKTOR RIIL</a:t>
            </a:r>
            <a:endParaRPr lang="en-US" b="1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MEKANISME INVESTASI PERDAGANGAN, JASA &amp; PRODUKSI</a:t>
            </a:r>
          </a:p>
          <a:p>
            <a:pPr marL="514350" indent="-514350">
              <a:buAutoNum type="arabicPeriod"/>
            </a:pPr>
            <a:r>
              <a:rPr lang="en-US" dirty="0" smtClean="0"/>
              <a:t>PENCATATAN TRANSAKSI</a:t>
            </a:r>
          </a:p>
          <a:p>
            <a:pPr marL="514350" indent="-514350">
              <a:buAutoNum type="arabicPeriod"/>
            </a:pPr>
            <a:r>
              <a:rPr lang="en-US" dirty="0" smtClean="0"/>
              <a:t>PENGAMANAN DOKUMEN</a:t>
            </a:r>
          </a:p>
          <a:p>
            <a:pPr marL="514350" indent="-514350">
              <a:buAutoNum type="arabicPeriod"/>
            </a:pPr>
            <a:r>
              <a:rPr lang="en-US" dirty="0" smtClean="0"/>
              <a:t>PENGAWASAN PELAKS.OPS</a:t>
            </a:r>
          </a:p>
          <a:p>
            <a:pPr marL="514350" indent="-514350">
              <a:buAutoNum type="arabicPeriod"/>
            </a:pPr>
            <a:r>
              <a:rPr lang="en-US" dirty="0" smtClean="0"/>
              <a:t>KEPENGURUSAN &amp; PENGELOLAAN KOPERASI SYARIAH</a:t>
            </a:r>
          </a:p>
          <a:p>
            <a:pPr marL="514350" indent="-514350">
              <a:buAutoNum type="arabicPeriod"/>
            </a:pPr>
            <a:r>
              <a:rPr lang="en-US" dirty="0" smtClean="0"/>
              <a:t>PENANGANAN PERMASALAHAN</a:t>
            </a:r>
          </a:p>
          <a:p>
            <a:pPr marL="514350" indent="-514350">
              <a:buAutoNum type="arabicPeriod"/>
            </a:pPr>
            <a:r>
              <a:rPr lang="en-US" dirty="0" smtClean="0"/>
              <a:t>TERTIB &amp; DISIPLIN KERJA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8906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Algerian" pitchFamily="82" charset="0"/>
              </a:rPr>
              <a:t>MANAJEMEN RISIKO KOP.SYARIAH</a:t>
            </a:r>
            <a:endParaRPr lang="en-US" b="1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RISIKO LIKUIDITAS </a:t>
            </a:r>
          </a:p>
          <a:p>
            <a:pPr marL="0" indent="0">
              <a:buNone/>
            </a:pPr>
            <a:r>
              <a:rPr lang="en-US" dirty="0" smtClean="0"/>
              <a:t>CASH RATIO = 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u="sng" dirty="0" smtClean="0"/>
              <a:t>KAS &amp; SETARA KAS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HUTANG LANCAR     	</a:t>
            </a:r>
          </a:p>
          <a:p>
            <a:pPr marL="0" indent="0">
              <a:buNone/>
            </a:pPr>
            <a:r>
              <a:rPr lang="en-US" dirty="0" smtClean="0"/>
              <a:t> FINANCING DEBT RATIO =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u="sng" dirty="0" smtClean="0"/>
              <a:t>TOTAL PEMBIAYAAN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PENGHIMPUNAN DANA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2206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2. </a:t>
            </a:r>
            <a:r>
              <a:rPr lang="en-US" b="1" dirty="0" err="1" smtClean="0"/>
              <a:t>Risiko</a:t>
            </a:r>
            <a:r>
              <a:rPr lang="en-US" b="1" dirty="0" smtClean="0"/>
              <a:t> </a:t>
            </a:r>
            <a:r>
              <a:rPr lang="en-US" b="1" dirty="0" err="1" smtClean="0"/>
              <a:t>Pembiayaan</a:t>
            </a:r>
            <a:r>
              <a:rPr lang="en-US" b="1" dirty="0" smtClean="0"/>
              <a:t> 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smtClean="0"/>
              <a:t>a. </a:t>
            </a:r>
            <a:r>
              <a:rPr lang="en-US" sz="5400" dirty="0" err="1" smtClean="0"/>
              <a:t>Konservatism</a:t>
            </a:r>
            <a:endParaRPr lang="en-US" sz="5400" dirty="0" smtClean="0"/>
          </a:p>
          <a:p>
            <a:pPr marL="0" indent="0">
              <a:buNone/>
            </a:pPr>
            <a:r>
              <a:rPr lang="en-US" sz="5400" dirty="0" smtClean="0"/>
              <a:t>b. </a:t>
            </a:r>
            <a:r>
              <a:rPr lang="en-US" sz="5400" dirty="0" err="1" smtClean="0"/>
              <a:t>Pengawasan</a:t>
            </a:r>
            <a:r>
              <a:rPr lang="en-US" sz="5400" dirty="0" smtClean="0"/>
              <a:t> </a:t>
            </a:r>
            <a:r>
              <a:rPr lang="en-US" sz="5400" dirty="0" err="1" smtClean="0"/>
              <a:t>terhadap</a:t>
            </a:r>
            <a:r>
              <a:rPr lang="en-US" sz="5400" dirty="0" smtClean="0"/>
              <a:t> </a:t>
            </a:r>
            <a:r>
              <a:rPr lang="en-US" sz="5400" dirty="0" err="1" smtClean="0"/>
              <a:t>angsuran</a:t>
            </a:r>
            <a:r>
              <a:rPr lang="en-US" sz="5400" dirty="0" smtClean="0"/>
              <a:t> </a:t>
            </a:r>
            <a:r>
              <a:rPr lang="en-US" sz="5400" dirty="0" err="1" smtClean="0"/>
              <a:t>nasabah</a:t>
            </a:r>
            <a:endParaRPr lang="en-US" sz="5400" dirty="0" smtClean="0"/>
          </a:p>
          <a:p>
            <a:pPr marL="0" indent="0">
              <a:buNone/>
            </a:pPr>
            <a:r>
              <a:rPr lang="en-US" sz="5400" dirty="0" smtClean="0"/>
              <a:t>c. </a:t>
            </a:r>
            <a:r>
              <a:rPr lang="en-US" sz="5400" dirty="0" err="1" smtClean="0"/>
              <a:t>Pengikatan</a:t>
            </a:r>
            <a:r>
              <a:rPr lang="en-US" sz="5400" dirty="0" smtClean="0"/>
              <a:t> </a:t>
            </a:r>
            <a:r>
              <a:rPr lang="en-US" sz="5400" dirty="0" err="1" smtClean="0"/>
              <a:t>agunan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5262159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3.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Operasional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AutoNum type="alphaLcPeriod"/>
            </a:pPr>
            <a:r>
              <a:rPr lang="en-US" sz="3600" dirty="0" err="1" smtClean="0"/>
              <a:t>Pembentukan</a:t>
            </a:r>
            <a:r>
              <a:rPr lang="en-US" sz="3600" dirty="0" smtClean="0"/>
              <a:t> </a:t>
            </a:r>
            <a:r>
              <a:rPr lang="en-US" sz="3600" dirty="0" err="1" smtClean="0"/>
              <a:t>cadangan</a:t>
            </a:r>
            <a:r>
              <a:rPr lang="en-US" sz="3600" dirty="0" smtClean="0"/>
              <a:t> </a:t>
            </a:r>
            <a:r>
              <a:rPr lang="en-US" sz="3600" dirty="0" err="1" smtClean="0"/>
              <a:t>Penyisihan</a:t>
            </a:r>
            <a:r>
              <a:rPr lang="en-US" sz="3600" dirty="0" smtClean="0"/>
              <a:t> </a:t>
            </a:r>
            <a:r>
              <a:rPr lang="en-US" sz="3600" dirty="0" err="1" smtClean="0"/>
              <a:t>Penghapusan</a:t>
            </a:r>
            <a:r>
              <a:rPr lang="en-US" sz="3600" dirty="0" smtClean="0"/>
              <a:t> </a:t>
            </a:r>
            <a:r>
              <a:rPr lang="en-US" sz="3600" dirty="0" err="1" smtClean="0"/>
              <a:t>Aktiva</a:t>
            </a:r>
            <a:r>
              <a:rPr lang="en-US" sz="3600" dirty="0" smtClean="0"/>
              <a:t> (CPPA) </a:t>
            </a:r>
            <a:r>
              <a:rPr lang="en-US" sz="3600" dirty="0" err="1" smtClean="0"/>
              <a:t>dibentuk</a:t>
            </a:r>
            <a:r>
              <a:rPr lang="en-US" sz="3600" dirty="0" smtClean="0"/>
              <a:t> </a:t>
            </a:r>
            <a:r>
              <a:rPr lang="en-US" sz="3600" dirty="0" err="1" smtClean="0"/>
              <a:t>oleh</a:t>
            </a:r>
            <a:r>
              <a:rPr lang="en-US" sz="3600" dirty="0" smtClean="0"/>
              <a:t> </a:t>
            </a:r>
            <a:r>
              <a:rPr lang="en-US" sz="3600" dirty="0" err="1" smtClean="0"/>
              <a:t>manajemen</a:t>
            </a:r>
            <a:r>
              <a:rPr lang="en-US" sz="3600" dirty="0" smtClean="0"/>
              <a:t> </a:t>
            </a:r>
            <a:r>
              <a:rPr lang="en-US" sz="3600" dirty="0" err="1" smtClean="0"/>
              <a:t>kop.syar</a:t>
            </a:r>
            <a:r>
              <a:rPr lang="en-US" sz="3600" dirty="0" smtClean="0"/>
              <a:t> </a:t>
            </a:r>
            <a:r>
              <a:rPr lang="en-US" sz="3600" dirty="0" err="1" smtClean="0"/>
              <a:t>sbs</a:t>
            </a:r>
            <a:r>
              <a:rPr lang="en-US" sz="3600" dirty="0" smtClean="0"/>
              <a:t> 0,5% </a:t>
            </a:r>
            <a:r>
              <a:rPr lang="en-US" sz="3600" dirty="0" err="1" smtClean="0"/>
              <a:t>bg</a:t>
            </a:r>
            <a:r>
              <a:rPr lang="en-US" sz="3600" dirty="0" smtClean="0"/>
              <a:t> </a:t>
            </a:r>
            <a:r>
              <a:rPr lang="en-US" sz="3600" dirty="0" err="1" smtClean="0"/>
              <a:t>pembiayaan</a:t>
            </a:r>
            <a:r>
              <a:rPr lang="en-US" sz="3600" dirty="0" smtClean="0"/>
              <a:t> yang </a:t>
            </a:r>
            <a:r>
              <a:rPr lang="en-US" sz="3600" dirty="0" err="1" smtClean="0"/>
              <a:t>lancar</a:t>
            </a:r>
            <a:r>
              <a:rPr lang="en-US" sz="3600" dirty="0" smtClean="0"/>
              <a:t>, 10% </a:t>
            </a:r>
            <a:r>
              <a:rPr lang="en-US" sz="3600" dirty="0" err="1" smtClean="0"/>
              <a:t>kurang</a:t>
            </a:r>
            <a:r>
              <a:rPr lang="en-US" sz="3600" dirty="0" smtClean="0"/>
              <a:t> </a:t>
            </a:r>
            <a:r>
              <a:rPr lang="en-US" sz="3600" dirty="0" err="1" smtClean="0"/>
              <a:t>lancar</a:t>
            </a:r>
            <a:r>
              <a:rPr lang="en-US" sz="3600" dirty="0" smtClean="0"/>
              <a:t>, 50% </a:t>
            </a:r>
            <a:r>
              <a:rPr lang="en-US" sz="3600" dirty="0" err="1" smtClean="0"/>
              <a:t>diragukan</a:t>
            </a:r>
            <a:r>
              <a:rPr lang="en-US" sz="3600" dirty="0" smtClean="0"/>
              <a:t>, 100% </a:t>
            </a:r>
            <a:r>
              <a:rPr lang="en-US" sz="3600" dirty="0" err="1" smtClean="0"/>
              <a:t>macet</a:t>
            </a:r>
            <a:endParaRPr lang="en-US" sz="3600" dirty="0" smtClean="0"/>
          </a:p>
          <a:p>
            <a:pPr marL="514350" indent="-514350">
              <a:buAutoNum type="alphaLcPeriod"/>
            </a:pPr>
            <a:r>
              <a:rPr lang="en-US" sz="3600" dirty="0" err="1" smtClean="0"/>
              <a:t>Jika</a:t>
            </a:r>
            <a:r>
              <a:rPr lang="en-US" sz="3600" dirty="0" smtClean="0"/>
              <a:t> </a:t>
            </a:r>
            <a:r>
              <a:rPr lang="en-US" sz="3600" dirty="0" err="1" smtClean="0"/>
              <a:t>ada</a:t>
            </a:r>
            <a:r>
              <a:rPr lang="en-US" sz="3600" dirty="0" smtClean="0"/>
              <a:t> </a:t>
            </a:r>
            <a:r>
              <a:rPr lang="en-US" sz="3600" dirty="0" err="1" smtClean="0"/>
              <a:t>ketidaksesuaian</a:t>
            </a:r>
            <a:r>
              <a:rPr lang="en-US" sz="3600" dirty="0" smtClean="0"/>
              <a:t> </a:t>
            </a:r>
            <a:r>
              <a:rPr lang="en-US" sz="3600" dirty="0" err="1" smtClean="0"/>
              <a:t>segera</a:t>
            </a:r>
            <a:r>
              <a:rPr lang="en-US" sz="3600" dirty="0" smtClean="0"/>
              <a:t> </a:t>
            </a:r>
            <a:r>
              <a:rPr lang="en-US" sz="3600" dirty="0" err="1" smtClean="0"/>
              <a:t>melaporkan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diadakan</a:t>
            </a:r>
            <a:r>
              <a:rPr lang="en-US" sz="3600" dirty="0" smtClean="0"/>
              <a:t> </a:t>
            </a:r>
            <a:r>
              <a:rPr lang="en-US" sz="3600" dirty="0" err="1" smtClean="0"/>
              <a:t>perbaikan</a:t>
            </a:r>
            <a:r>
              <a:rPr lang="en-US" sz="3600" dirty="0" smtClean="0"/>
              <a:t> &amp; </a:t>
            </a:r>
            <a:r>
              <a:rPr lang="en-US" sz="3600" dirty="0" err="1" smtClean="0"/>
              <a:t>pembenahan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75458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Baskerville Old Face" pitchFamily="18" charset="0"/>
              </a:rPr>
              <a:t>LANDASAN DASAR SISTEM KOPERASI SYARIAH</a:t>
            </a:r>
            <a:endParaRPr lang="en-US" b="1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sz="4000" b="1" dirty="0" smtClean="0"/>
          </a:p>
          <a:p>
            <a:pPr marL="514350" indent="-514350">
              <a:buAutoNum type="arabicPeriod"/>
            </a:pPr>
            <a:r>
              <a:rPr lang="en-US" sz="4000" b="1" dirty="0" smtClean="0"/>
              <a:t>KOPERASI DENGAN PENDEKATAN SYARIAH</a:t>
            </a:r>
          </a:p>
          <a:p>
            <a:pPr marL="514350" indent="-514350">
              <a:buAutoNum type="arabicPeriod"/>
            </a:pPr>
            <a:r>
              <a:rPr lang="en-US" sz="4000" b="1" dirty="0" smtClean="0"/>
              <a:t>TUJUAN SISTEM KOPERASI SYARIAH</a:t>
            </a:r>
          </a:p>
          <a:p>
            <a:pPr marL="514350" indent="-514350">
              <a:buAutoNum type="arabicPeriod"/>
            </a:pPr>
            <a:r>
              <a:rPr lang="en-US" sz="4000" b="1" dirty="0" smtClean="0"/>
              <a:t>KARAKTERISTIK KOPERASI SYARIAH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0973641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4.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hrs</a:t>
            </a:r>
            <a:r>
              <a:rPr lang="en-US" dirty="0" smtClean="0"/>
              <a:t>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akad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yang </a:t>
            </a:r>
            <a:r>
              <a:rPr lang="en-US" dirty="0" err="1" smtClean="0"/>
              <a:t>jelas</a:t>
            </a:r>
            <a:r>
              <a:rPr lang="en-US" dirty="0" smtClean="0"/>
              <a:t>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diselesaikan</a:t>
            </a:r>
            <a:r>
              <a:rPr lang="en-US" dirty="0" smtClean="0"/>
              <a:t> di BASYARNAS (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Syariah</a:t>
            </a:r>
            <a:r>
              <a:rPr lang="en-US" dirty="0" smtClean="0"/>
              <a:t> </a:t>
            </a:r>
            <a:r>
              <a:rPr lang="en-US" dirty="0" err="1" smtClean="0"/>
              <a:t>Arbitrase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smtClean="0"/>
              <a:t> 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6891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lgerian" pitchFamily="82" charset="0"/>
              </a:rPr>
              <a:t>MANAJEMEN PEMASARAN</a:t>
            </a:r>
            <a:endParaRPr lang="en-US" b="1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err="1" smtClean="0"/>
              <a:t>Pemasaran</a:t>
            </a:r>
            <a:r>
              <a:rPr lang="en-US" b="1" dirty="0" smtClean="0"/>
              <a:t> </a:t>
            </a:r>
            <a:r>
              <a:rPr lang="en-US" b="1" dirty="0" err="1" smtClean="0"/>
              <a:t>mrp</a:t>
            </a:r>
            <a:r>
              <a:rPr lang="en-US" b="1" dirty="0" smtClean="0"/>
              <a:t> </a:t>
            </a:r>
            <a:r>
              <a:rPr lang="en-US" b="1" dirty="0" err="1" smtClean="0"/>
              <a:t>ujung</a:t>
            </a:r>
            <a:r>
              <a:rPr lang="en-US" b="1" dirty="0" smtClean="0"/>
              <a:t> </a:t>
            </a:r>
            <a:r>
              <a:rPr lang="en-US" b="1" dirty="0" err="1" smtClean="0"/>
              <a:t>tomban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sebuah</a:t>
            </a:r>
            <a:r>
              <a:rPr lang="en-US" b="1" dirty="0" smtClean="0"/>
              <a:t>  </a:t>
            </a:r>
            <a:r>
              <a:rPr lang="en-US" b="1" dirty="0" err="1" smtClean="0"/>
              <a:t>usaha</a:t>
            </a:r>
            <a:r>
              <a:rPr lang="en-US" b="1" dirty="0" smtClean="0"/>
              <a:t>.</a:t>
            </a:r>
          </a:p>
          <a:p>
            <a:r>
              <a:rPr lang="en-US" b="1" dirty="0" err="1" smtClean="0"/>
              <a:t>Komponen</a:t>
            </a:r>
            <a:r>
              <a:rPr lang="en-US" b="1" dirty="0" smtClean="0"/>
              <a:t> </a:t>
            </a:r>
            <a:r>
              <a:rPr lang="en-US" b="1" dirty="0" err="1" smtClean="0"/>
              <a:t>pemasaran</a:t>
            </a:r>
            <a:endParaRPr lang="en-US" b="1" dirty="0" smtClean="0"/>
          </a:p>
          <a:p>
            <a:r>
              <a:rPr lang="en-US" b="1" dirty="0" smtClean="0"/>
              <a:t>1. </a:t>
            </a:r>
            <a:r>
              <a:rPr lang="en-US" b="1" dirty="0" err="1" smtClean="0"/>
              <a:t>Analisa</a:t>
            </a:r>
            <a:r>
              <a:rPr lang="en-US" b="1" dirty="0" smtClean="0"/>
              <a:t> </a:t>
            </a:r>
            <a:r>
              <a:rPr lang="en-US" b="1" dirty="0" err="1" smtClean="0"/>
              <a:t>pasaran</a:t>
            </a:r>
            <a:r>
              <a:rPr lang="en-US" b="1" dirty="0" smtClean="0"/>
              <a:t> ( </a:t>
            </a:r>
            <a:r>
              <a:rPr lang="en-US" b="1" dirty="0" err="1" smtClean="0"/>
              <a:t>segmen</a:t>
            </a:r>
            <a:r>
              <a:rPr lang="en-US" b="1" dirty="0" smtClean="0"/>
              <a:t>, </a:t>
            </a:r>
            <a:r>
              <a:rPr lang="en-US" b="1" dirty="0" err="1" smtClean="0"/>
              <a:t>pesaing</a:t>
            </a:r>
            <a:r>
              <a:rPr lang="en-US" b="1" dirty="0" smtClean="0"/>
              <a:t>, price, packing)</a:t>
            </a:r>
          </a:p>
          <a:p>
            <a:r>
              <a:rPr lang="en-US" b="1" dirty="0" smtClean="0"/>
              <a:t>2. </a:t>
            </a:r>
            <a:r>
              <a:rPr lang="en-US" b="1" dirty="0" err="1" smtClean="0"/>
              <a:t>Strategi</a:t>
            </a:r>
            <a:r>
              <a:rPr lang="en-US" b="1" dirty="0" smtClean="0"/>
              <a:t> marketing</a:t>
            </a:r>
          </a:p>
          <a:p>
            <a:r>
              <a:rPr lang="en-US" b="1" dirty="0" smtClean="0"/>
              <a:t>3. </a:t>
            </a:r>
            <a:r>
              <a:rPr lang="en-US" b="1" dirty="0" err="1" smtClean="0"/>
              <a:t>Iklan</a:t>
            </a:r>
            <a:endParaRPr lang="en-US" b="1" dirty="0" smtClean="0"/>
          </a:p>
          <a:p>
            <a:r>
              <a:rPr lang="en-US" b="1" dirty="0" smtClean="0"/>
              <a:t>4. PR </a:t>
            </a:r>
            <a:r>
              <a:rPr lang="en-US" b="1" dirty="0" err="1" smtClean="0"/>
              <a:t>sbg</a:t>
            </a:r>
            <a:r>
              <a:rPr lang="en-US" b="1" dirty="0" smtClean="0"/>
              <a:t>. </a:t>
            </a:r>
            <a:r>
              <a:rPr lang="en-US" b="1" dirty="0" err="1" smtClean="0"/>
              <a:t>Sosialisasi</a:t>
            </a:r>
            <a:r>
              <a:rPr lang="en-US" b="1" dirty="0" smtClean="0"/>
              <a:t> </a:t>
            </a:r>
            <a:r>
              <a:rPr lang="en-US" b="1" dirty="0" err="1" smtClean="0"/>
              <a:t>produk</a:t>
            </a:r>
            <a:endParaRPr lang="en-US" b="1" dirty="0" smtClean="0"/>
          </a:p>
          <a:p>
            <a:r>
              <a:rPr lang="en-US" b="1" dirty="0" smtClean="0"/>
              <a:t>5. </a:t>
            </a:r>
            <a:r>
              <a:rPr lang="en-US" b="1" dirty="0" err="1" smtClean="0"/>
              <a:t>Masyarakat</a:t>
            </a:r>
            <a:r>
              <a:rPr lang="en-US" b="1" dirty="0" smtClean="0"/>
              <a:t> </a:t>
            </a:r>
            <a:r>
              <a:rPr lang="en-US" b="1" dirty="0" err="1" smtClean="0"/>
              <a:t>sbg</a:t>
            </a:r>
            <a:r>
              <a:rPr lang="en-US" b="1" dirty="0" smtClean="0"/>
              <a:t> </a:t>
            </a:r>
            <a:r>
              <a:rPr lang="en-US" b="1" dirty="0" err="1" smtClean="0"/>
              <a:t>konsumen</a:t>
            </a:r>
            <a:r>
              <a:rPr lang="en-US" b="1" dirty="0" smtClean="0"/>
              <a:t> &amp; </a:t>
            </a:r>
            <a:r>
              <a:rPr lang="en-US" b="1" dirty="0" err="1" smtClean="0"/>
              <a:t>calon</a:t>
            </a:r>
            <a:r>
              <a:rPr lang="en-US" b="1" dirty="0" smtClean="0"/>
              <a:t> </a:t>
            </a:r>
            <a:r>
              <a:rPr lang="en-US" b="1" dirty="0" err="1" smtClean="0"/>
              <a:t>konsumen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414056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lgerian" pitchFamily="82" charset="0"/>
              </a:rPr>
              <a:t>KONSEP MARKETING SYARIAH</a:t>
            </a:r>
            <a:endParaRPr lang="en-US" b="1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manfaat</a:t>
            </a:r>
            <a:r>
              <a:rPr lang="en-US" dirty="0" smtClean="0"/>
              <a:t> (</a:t>
            </a:r>
            <a:r>
              <a:rPr lang="en-US" dirty="0" err="1" smtClean="0"/>
              <a:t>waktu</a:t>
            </a:r>
            <a:r>
              <a:rPr lang="en-US" dirty="0" smtClean="0"/>
              <a:t>, </a:t>
            </a:r>
            <a:r>
              <a:rPr lang="en-US" dirty="0" err="1" smtClean="0"/>
              <a:t>tempat</a:t>
            </a:r>
            <a:r>
              <a:rPr lang="en-US" dirty="0" smtClean="0"/>
              <a:t>, </a:t>
            </a:r>
            <a:r>
              <a:rPr lang="en-US" dirty="0" err="1" smtClean="0"/>
              <a:t>kejelasan</a:t>
            </a:r>
            <a:r>
              <a:rPr lang="en-US" dirty="0" smtClean="0"/>
              <a:t> status/</a:t>
            </a:r>
            <a:r>
              <a:rPr lang="en-US" dirty="0" err="1" smtClean="0"/>
              <a:t>kepemilikan</a:t>
            </a:r>
            <a:r>
              <a:rPr lang="en-US" dirty="0" smtClean="0"/>
              <a:t>, </a:t>
            </a:r>
            <a:r>
              <a:rPr lang="en-US" dirty="0" err="1" smtClean="0"/>
              <a:t>informasi</a:t>
            </a:r>
            <a:r>
              <a:rPr lang="en-US" dirty="0" smtClean="0"/>
              <a:t>)</a:t>
            </a:r>
          </a:p>
          <a:p>
            <a:pPr marL="514350" indent="-514350">
              <a:buAutoNum type="alphaLcPeriod"/>
            </a:pPr>
            <a:r>
              <a:rPr lang="en-US" dirty="0" err="1" smtClean="0"/>
              <a:t>Waktu</a:t>
            </a:r>
            <a:r>
              <a:rPr lang="en-US" dirty="0" smtClean="0"/>
              <a:t> = 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didahului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riset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Tempat</a:t>
            </a:r>
            <a:r>
              <a:rPr lang="en-US" dirty="0" smtClean="0"/>
              <a:t> = </a:t>
            </a:r>
            <a:r>
              <a:rPr lang="en-US" dirty="0" err="1" smtClean="0"/>
              <a:t>menyediakan</a:t>
            </a:r>
            <a:r>
              <a:rPr lang="en-US" dirty="0" smtClean="0"/>
              <a:t> counter2</a:t>
            </a:r>
          </a:p>
          <a:p>
            <a:pPr marL="514350" indent="-514350">
              <a:buAutoNum type="alphaLcPeriod"/>
            </a:pPr>
            <a:r>
              <a:rPr lang="en-US" dirty="0" err="1" smtClean="0"/>
              <a:t>Kepemilikan</a:t>
            </a:r>
            <a:r>
              <a:rPr lang="en-US" dirty="0" smtClean="0"/>
              <a:t> = </a:t>
            </a:r>
            <a:r>
              <a:rPr lang="en-US" dirty="0" err="1" smtClean="0"/>
              <a:t>pemindahan</a:t>
            </a:r>
            <a:r>
              <a:rPr lang="en-US" dirty="0" smtClean="0"/>
              <a:t> </a:t>
            </a:r>
            <a:r>
              <a:rPr lang="en-US" dirty="0" err="1" smtClean="0"/>
              <a:t>kepemilikan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koperasi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Informasi</a:t>
            </a:r>
            <a:r>
              <a:rPr lang="en-US" dirty="0" smtClean="0"/>
              <a:t> = info </a:t>
            </a:r>
            <a:r>
              <a:rPr lang="en-US" dirty="0" err="1" smtClean="0"/>
              <a:t>ttg</a:t>
            </a:r>
            <a:r>
              <a:rPr lang="en-US" dirty="0" smtClean="0"/>
              <a:t> </a:t>
            </a:r>
            <a:r>
              <a:rPr lang="en-US" dirty="0" err="1" smtClean="0"/>
              <a:t>penawaran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, leaflet, OL </a:t>
            </a:r>
            <a:r>
              <a:rPr lang="en-US" dirty="0" err="1" smtClean="0"/>
              <a:t>dll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3692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latin typeface="Algerian" pitchFamily="82" charset="0"/>
              </a:rPr>
              <a:t>MANAJEMEN KEUANGAN</a:t>
            </a:r>
            <a:endParaRPr lang="en-US" b="1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FUNGSINYA = MANAJER INVESTASI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6" name="Right Arrow Callout 5"/>
          <p:cNvSpPr/>
          <p:nvPr/>
        </p:nvSpPr>
        <p:spPr>
          <a:xfrm>
            <a:off x="533400" y="2819400"/>
            <a:ext cx="4419600" cy="289560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/>
              <a:t>1, </a:t>
            </a:r>
            <a:r>
              <a:rPr lang="en-US" sz="2400" b="1" dirty="0" err="1" smtClean="0"/>
              <a:t>Neraca</a:t>
            </a:r>
            <a:endParaRPr lang="en-US" sz="2400" b="1" dirty="0"/>
          </a:p>
          <a:p>
            <a:r>
              <a:rPr lang="en-US" sz="2400" b="1" dirty="0" smtClean="0"/>
              <a:t>2. Lap. </a:t>
            </a:r>
            <a:r>
              <a:rPr lang="en-US" sz="2400" b="1" dirty="0" err="1" smtClean="0"/>
              <a:t>Laba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rugi</a:t>
            </a:r>
            <a:endParaRPr lang="en-US" sz="2400" b="1" dirty="0" smtClean="0"/>
          </a:p>
          <a:p>
            <a:r>
              <a:rPr lang="en-US" sz="2400" b="1" dirty="0" smtClean="0"/>
              <a:t>3.lap.perubahan </a:t>
            </a:r>
            <a:r>
              <a:rPr lang="en-US" sz="2400" b="1" dirty="0" err="1" smtClean="0"/>
              <a:t>Equitas</a:t>
            </a:r>
            <a:endParaRPr lang="en-US" sz="2400" b="1" dirty="0" smtClean="0"/>
          </a:p>
          <a:p>
            <a:r>
              <a:rPr lang="en-US" sz="2400" b="1" dirty="0" smtClean="0"/>
              <a:t>4. </a:t>
            </a:r>
            <a:r>
              <a:rPr lang="en-US" sz="2400" b="1" dirty="0" err="1" smtClean="0"/>
              <a:t>Lap.arus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kas</a:t>
            </a:r>
            <a:endParaRPr lang="en-US" sz="2400" b="1" dirty="0"/>
          </a:p>
        </p:txBody>
      </p:sp>
      <p:sp>
        <p:nvSpPr>
          <p:cNvPr id="7" name="Flowchart: Document 6"/>
          <p:cNvSpPr/>
          <p:nvPr/>
        </p:nvSpPr>
        <p:spPr>
          <a:xfrm>
            <a:off x="5638800" y="3276600"/>
            <a:ext cx="2971800" cy="1905000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Koperasi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Syariah</a:t>
            </a:r>
            <a:r>
              <a:rPr lang="en-US" sz="2400" b="1" dirty="0" smtClean="0"/>
              <a:t> : Investor, </a:t>
            </a:r>
            <a:r>
              <a:rPr lang="en-US" sz="2400" b="1" dirty="0" err="1" smtClean="0"/>
              <a:t>Manajer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Investasi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70677242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latin typeface="Algerian" pitchFamily="82" charset="0"/>
              </a:rPr>
              <a:t>MANAJEMEN KEUANGAN</a:t>
            </a:r>
            <a:endParaRPr lang="en-US" b="1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FUNGSINYA =  INVESTOR/PENYEDIA JASA KEUANGAN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6" name="Right Arrow Callout 5"/>
          <p:cNvSpPr/>
          <p:nvPr/>
        </p:nvSpPr>
        <p:spPr>
          <a:xfrm>
            <a:off x="533400" y="2819400"/>
            <a:ext cx="4419600" cy="289560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/>
              <a:t>LAP.PERUBAHAN INVESTASI TERIKAT</a:t>
            </a:r>
            <a:endParaRPr lang="en-US" sz="2400" b="1" dirty="0"/>
          </a:p>
        </p:txBody>
      </p:sp>
      <p:sp>
        <p:nvSpPr>
          <p:cNvPr id="7" name="Flowchart: Document 6"/>
          <p:cNvSpPr/>
          <p:nvPr/>
        </p:nvSpPr>
        <p:spPr>
          <a:xfrm>
            <a:off x="5638800" y="3276600"/>
            <a:ext cx="2971800" cy="1905000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Koperasi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Syariah</a:t>
            </a:r>
            <a:r>
              <a:rPr lang="en-US" sz="2400" b="1" dirty="0" smtClean="0"/>
              <a:t> : </a:t>
            </a:r>
            <a:r>
              <a:rPr lang="en-US" sz="2400" b="1" dirty="0" err="1" smtClean="0"/>
              <a:t>agen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Investasi</a:t>
            </a:r>
            <a:r>
              <a:rPr lang="en-US" sz="2400" b="1" dirty="0" smtClean="0"/>
              <a:t>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29146497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latin typeface="Algerian" pitchFamily="82" charset="0"/>
              </a:rPr>
              <a:t>MANAJEMEN KEUANGAN</a:t>
            </a:r>
            <a:endParaRPr lang="en-US" b="1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FUNGSINYA = FUNGSI SOSIAL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6" name="Right Arrow Callout 5"/>
          <p:cNvSpPr/>
          <p:nvPr/>
        </p:nvSpPr>
        <p:spPr>
          <a:xfrm>
            <a:off x="533400" y="2819400"/>
            <a:ext cx="4419600" cy="289560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/>
              <a:t>1, Lap. </a:t>
            </a:r>
            <a:r>
              <a:rPr lang="en-US" sz="2400" b="1" dirty="0" err="1" smtClean="0"/>
              <a:t>Sumber</a:t>
            </a:r>
            <a:r>
              <a:rPr lang="en-US" sz="2400" b="1" dirty="0" smtClean="0"/>
              <a:t> &amp; </a:t>
            </a:r>
            <a:r>
              <a:rPr lang="en-US" sz="2400" b="1" dirty="0" err="1" smtClean="0"/>
              <a:t>Penggunaan</a:t>
            </a:r>
            <a:r>
              <a:rPr lang="en-US" sz="2400" b="1" dirty="0" smtClean="0"/>
              <a:t> Dana ZIS</a:t>
            </a:r>
          </a:p>
          <a:p>
            <a:r>
              <a:rPr lang="en-US" sz="2400" b="1" dirty="0" smtClean="0"/>
              <a:t>2.Lap. </a:t>
            </a:r>
            <a:r>
              <a:rPr lang="en-US" sz="2400" b="1" dirty="0" err="1" smtClean="0"/>
              <a:t>Sumber</a:t>
            </a:r>
            <a:r>
              <a:rPr lang="en-US" sz="2400" b="1" dirty="0" smtClean="0"/>
              <a:t> &amp; </a:t>
            </a:r>
            <a:r>
              <a:rPr lang="en-US" sz="2400" b="1" dirty="0" err="1" smtClean="0"/>
              <a:t>Penggunaan</a:t>
            </a:r>
            <a:r>
              <a:rPr lang="en-US" sz="2400" b="1" dirty="0" smtClean="0"/>
              <a:t> Dana </a:t>
            </a:r>
            <a:r>
              <a:rPr lang="en-US" sz="2400" b="1" dirty="0" err="1" smtClean="0"/>
              <a:t>Qordhul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Hasan</a:t>
            </a:r>
            <a:endParaRPr lang="en-US" sz="2400" b="1" dirty="0"/>
          </a:p>
        </p:txBody>
      </p:sp>
      <p:sp>
        <p:nvSpPr>
          <p:cNvPr id="7" name="Flowchart: Document 6"/>
          <p:cNvSpPr/>
          <p:nvPr/>
        </p:nvSpPr>
        <p:spPr>
          <a:xfrm>
            <a:off x="5638800" y="3276600"/>
            <a:ext cx="2971800" cy="1905000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Koperasi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Syariah</a:t>
            </a:r>
            <a:r>
              <a:rPr lang="en-US" sz="2400" b="1" dirty="0" smtClean="0"/>
              <a:t>: </a:t>
            </a:r>
            <a:r>
              <a:rPr lang="en-US" sz="2400" b="1" dirty="0" err="1" smtClean="0"/>
              <a:t>Pengemban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Fungsi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Sosial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29146497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Algerian" pitchFamily="82" charset="0"/>
              </a:rPr>
              <a:t>MANAJEMEN STRATEGI KOP.SYAR</a:t>
            </a:r>
            <a:endParaRPr lang="en-US" b="1" dirty="0">
              <a:latin typeface="Algerian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3429000"/>
            <a:ext cx="1676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STRATEGI KS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62200" y="1676400"/>
            <a:ext cx="2286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PERSPEKTIF KEU.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019800" y="2133600"/>
            <a:ext cx="2286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TING.EFISIENSI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438400" y="4572000"/>
            <a:ext cx="2286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PERSPEKTIF ANGGOTA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019800" y="2971800"/>
            <a:ext cx="2286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TINGK.PROFITABILITAS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943600" y="1295400"/>
            <a:ext cx="2438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PEMBIAYAAN &amp; INVEISTA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019800" y="3962400"/>
            <a:ext cx="228600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KEPUASAN ANGGOTA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19800" y="4724400"/>
            <a:ext cx="2286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PERTUMBUNGAN ANGGOTA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19800" y="5486400"/>
            <a:ext cx="2286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SEGMEN ANGGOTA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019800" y="6172200"/>
            <a:ext cx="2286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NILAI ANGGOTA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4" idx="3"/>
          </p:cNvCxnSpPr>
          <p:nvPr/>
        </p:nvCxnSpPr>
        <p:spPr>
          <a:xfrm flipV="1">
            <a:off x="4648200" y="1638300"/>
            <a:ext cx="1295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4" idx="3"/>
          </p:cNvCxnSpPr>
          <p:nvPr/>
        </p:nvCxnSpPr>
        <p:spPr>
          <a:xfrm>
            <a:off x="4648200" y="2019300"/>
            <a:ext cx="1295400" cy="342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4" idx="3"/>
          </p:cNvCxnSpPr>
          <p:nvPr/>
        </p:nvCxnSpPr>
        <p:spPr>
          <a:xfrm>
            <a:off x="4648200" y="2019300"/>
            <a:ext cx="1295400" cy="1257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6" idx="3"/>
          </p:cNvCxnSpPr>
          <p:nvPr/>
        </p:nvCxnSpPr>
        <p:spPr>
          <a:xfrm flipV="1">
            <a:off x="4724400" y="4267200"/>
            <a:ext cx="1219200" cy="647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724400" y="5029200"/>
            <a:ext cx="1219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724400" y="5029200"/>
            <a:ext cx="1219200" cy="723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724400" y="5029200"/>
            <a:ext cx="1219200" cy="1409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1752600" y="2133600"/>
            <a:ext cx="609600" cy="144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6" idx="1"/>
          </p:cNvCxnSpPr>
          <p:nvPr/>
        </p:nvCxnSpPr>
        <p:spPr>
          <a:xfrm>
            <a:off x="1752600" y="3581400"/>
            <a:ext cx="685800" cy="1333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/>
          <p:nvPr/>
        </p:nvCxnSpPr>
        <p:spPr>
          <a:xfrm rot="16200000" flipH="1">
            <a:off x="1047750" y="4972050"/>
            <a:ext cx="1752600" cy="3429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650001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lgerian" pitchFamily="82" charset="0"/>
              </a:rPr>
              <a:t>MANAJEMEN STRATEGI Ks. LANJ……</a:t>
            </a:r>
            <a:endParaRPr lang="en-US" sz="3200" b="1" dirty="0">
              <a:latin typeface="Algerian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3429000"/>
            <a:ext cx="1676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STRATEGI KS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62200" y="1600200"/>
            <a:ext cx="2286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PROS.BISNIS INTERNAL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019800" y="2209800"/>
            <a:ext cx="2286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PENYEMPAIAN PRODUK &amp; JASA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438400" y="4572000"/>
            <a:ext cx="2286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PEMBLJ &amp; PERTUMBH SDI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943600" y="1295400"/>
            <a:ext cx="2438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PEMENUHAN KEBUTUHAN ANGGOTA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019800" y="3962400"/>
            <a:ext cx="228600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METODE REKENRUITM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19800" y="4724400"/>
            <a:ext cx="2286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JENJANG KARIR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19800" y="5486400"/>
            <a:ext cx="2286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PERHARGAAN &amp; SANKSI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4" idx="3"/>
          </p:cNvCxnSpPr>
          <p:nvPr/>
        </p:nvCxnSpPr>
        <p:spPr>
          <a:xfrm flipV="1">
            <a:off x="4648200" y="1562100"/>
            <a:ext cx="1295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4" idx="3"/>
          </p:cNvCxnSpPr>
          <p:nvPr/>
        </p:nvCxnSpPr>
        <p:spPr>
          <a:xfrm>
            <a:off x="4648200" y="1943100"/>
            <a:ext cx="1295400" cy="342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6" idx="3"/>
          </p:cNvCxnSpPr>
          <p:nvPr/>
        </p:nvCxnSpPr>
        <p:spPr>
          <a:xfrm flipV="1">
            <a:off x="4724400" y="4267200"/>
            <a:ext cx="1219200" cy="647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724400" y="5029200"/>
            <a:ext cx="1219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724400" y="5029200"/>
            <a:ext cx="1219200" cy="723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1752600" y="2133600"/>
            <a:ext cx="609600" cy="144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6" idx="1"/>
          </p:cNvCxnSpPr>
          <p:nvPr/>
        </p:nvCxnSpPr>
        <p:spPr>
          <a:xfrm>
            <a:off x="1752600" y="3581400"/>
            <a:ext cx="685800" cy="1333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9078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Baskerville Old Face" pitchFamily="18" charset="0"/>
              </a:rPr>
              <a:t>1.KOPERASI DG PENDEKATAN SYARIAH</a:t>
            </a:r>
            <a:endParaRPr lang="en-US" b="1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SISTEM EKONOMI ISLAM YANG INTEGRAL</a:t>
            </a:r>
          </a:p>
          <a:p>
            <a:r>
              <a:rPr lang="en-US" sz="3600" dirty="0" smtClean="0"/>
              <a:t>MENGATUR BIDANG PEREKONOMIAN YANG TAK TERPISAKAN DARI ASPEK AJARAN ISLAM YANG KOMPREHENSIF DAN INTEGRAL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16699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Baskerville Old Face" pitchFamily="18" charset="0"/>
              </a:rPr>
              <a:t>2.TUJUAN SISTEM KOPERASI SYARIAH</a:t>
            </a:r>
            <a:endParaRPr lang="en-US" b="1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MENSEJAHTERAKAN EKONOMI ANGGOTA SESUAI NORMA ISLAM</a:t>
            </a:r>
          </a:p>
          <a:p>
            <a:r>
              <a:rPr lang="en-US" dirty="0" smtClean="0"/>
              <a:t>MENCIPTAKAN PERSAUDARAAN &amp; KEADILAN SESAMA ANGGOTA</a:t>
            </a:r>
          </a:p>
          <a:p>
            <a:r>
              <a:rPr lang="en-US" dirty="0" smtClean="0"/>
              <a:t>PENDISTRIBUSIAN PENDAPAAN &amp; KEKAYAAN YANG MERATA SESAMA ANGGOTA BERDASAR KONTRIBUSINYA</a:t>
            </a:r>
          </a:p>
          <a:p>
            <a:r>
              <a:rPr lang="en-US" dirty="0" smtClean="0"/>
              <a:t>KEBEBASAN PRIBADI DALAM KEMASLAHATAN SOSIAL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708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Baskerville Old Face" pitchFamily="18" charset="0"/>
              </a:rPr>
              <a:t>3. KARAKTERISTIK KOPERASI SYARIAH</a:t>
            </a:r>
            <a:endParaRPr lang="en-US" b="1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MENGAKUI HAK MILIK ANGGOTA THD MODAL USAHA</a:t>
            </a:r>
          </a:p>
          <a:p>
            <a:r>
              <a:rPr lang="en-US" dirty="0" smtClean="0"/>
              <a:t>TIDAK ADA BUNGA</a:t>
            </a:r>
          </a:p>
          <a:p>
            <a:r>
              <a:rPr lang="en-US" dirty="0" smtClean="0"/>
              <a:t>BERFUNGSI INSTITUSI ZISWAF</a:t>
            </a:r>
          </a:p>
          <a:p>
            <a:r>
              <a:rPr lang="en-US" dirty="0" smtClean="0"/>
              <a:t>MENGAKUI MEKANISME PASAR YG ADA</a:t>
            </a:r>
          </a:p>
          <a:p>
            <a:r>
              <a:rPr lang="en-US" dirty="0" smtClean="0"/>
              <a:t>MENGAKUI MOTIF MENCARI KEUNTUNGAN</a:t>
            </a:r>
          </a:p>
          <a:p>
            <a:r>
              <a:rPr lang="en-US" dirty="0" smtClean="0"/>
              <a:t>MENGAKUI KEBEBASAN BERUSAHA</a:t>
            </a:r>
          </a:p>
          <a:p>
            <a:r>
              <a:rPr lang="en-US" dirty="0" smtClean="0"/>
              <a:t>MENGAKUI ADANYA HAK BERSAMA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719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Baskerville Old Face" pitchFamily="18" charset="0"/>
              </a:rPr>
              <a:t>PERAN &amp; FUNGSI KOPERASI SYARIAH</a:t>
            </a:r>
            <a:endParaRPr lang="en-US" b="1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000" dirty="0" smtClean="0"/>
          </a:p>
          <a:p>
            <a:r>
              <a:rPr lang="en-US" sz="4000" dirty="0" smtClean="0"/>
              <a:t>1. SEBAGAI MANAJER INVESTASI </a:t>
            </a:r>
          </a:p>
          <a:p>
            <a:r>
              <a:rPr lang="en-US" sz="4000" dirty="0" smtClean="0"/>
              <a:t>2. SEBAGA INVESTOR</a:t>
            </a:r>
          </a:p>
          <a:p>
            <a:r>
              <a:rPr lang="en-US" sz="4000" dirty="0" smtClean="0"/>
              <a:t>3.FUNGSI SOSIAL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00680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uhaus 93" pitchFamily="82" charset="0"/>
              </a:rPr>
              <a:t>1. SBG MANAJER INVESTASI</a:t>
            </a:r>
            <a:endParaRPr lang="en-US" dirty="0">
              <a:latin typeface="Bauhaus 93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SBG AGEN/PENGHUBUNG BAGI PARA PEMILIK DANA</a:t>
            </a:r>
          </a:p>
          <a:p>
            <a:r>
              <a:rPr lang="en-US" dirty="0" smtClean="0"/>
              <a:t>MENYALURKAN KEPADA CALON /&amp; ANGGOTA YANG SUDAH DITUNJUK OLEH PEMILIK DANA</a:t>
            </a:r>
          </a:p>
          <a:p>
            <a:r>
              <a:rPr lang="en-US" dirty="0" smtClean="0"/>
              <a:t>KOPARASI SYARIAH HANYA MENDAPATKAN PENDAPATAN JASA DR AGEN</a:t>
            </a:r>
          </a:p>
          <a:p>
            <a:r>
              <a:rPr lang="en-US" dirty="0" smtClean="0"/>
              <a:t>KOPERASI SYARIAH MENGELUARKAN BY MONEVIN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951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atin typeface="Bauhaus 93" pitchFamily="82" charset="0"/>
              </a:rPr>
              <a:t>2. SEBAGAI INVESTOR</a:t>
            </a:r>
            <a:endParaRPr lang="en-US" sz="5400" b="1" dirty="0">
              <a:latin typeface="Bauhaus 93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600" dirty="0" smtClean="0"/>
              <a:t>SBG PENGELOLA SECARA PROFESIONAL DAN EFEKTOF TANPA PERSYARATAN KHUSUS DARI PEMILIK DANA</a:t>
            </a:r>
          </a:p>
          <a:p>
            <a:r>
              <a:rPr lang="en-US" sz="3600" dirty="0" smtClean="0"/>
              <a:t>PRINSIP PENGELOLAAN DANA – MUDHARABAH MUTLAQAH (TABUNGAN-KOMISI)</a:t>
            </a:r>
          </a:p>
          <a:p>
            <a:r>
              <a:rPr lang="en-US" sz="3600" dirty="0" smtClean="0"/>
              <a:t>JUAL BELI TUNAI (MUSAWAMAH)</a:t>
            </a:r>
          </a:p>
          <a:p>
            <a:r>
              <a:rPr lang="en-US" sz="3600" dirty="0" smtClean="0"/>
              <a:t>JUAL BELI TIDAK TUNAI (MUDHARABAH)</a:t>
            </a:r>
          </a:p>
          <a:p>
            <a:r>
              <a:rPr lang="en-US" sz="3600" dirty="0" smtClean="0"/>
              <a:t>SEWA MENYEWA (IJAROH)</a:t>
            </a:r>
          </a:p>
          <a:p>
            <a:r>
              <a:rPr lang="en-US" sz="3600" dirty="0" smtClean="0"/>
              <a:t>PENYERTAAN MODAL SEBAGIAN (MUSYARAKAH)</a:t>
            </a:r>
          </a:p>
          <a:p>
            <a:r>
              <a:rPr lang="en-US" sz="3600" dirty="0" smtClean="0"/>
              <a:t>PENYERTAAN MODAL SELURUHNYA (MUDHARABAH)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endParaRPr lang="en-US" sz="36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596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1201</Words>
  <Application>Microsoft Office PowerPoint</Application>
  <PresentationFormat>On-screen Show (4:3)</PresentationFormat>
  <Paragraphs>238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BAB X : </vt:lpstr>
      <vt:lpstr>KONSEP OPS.KOPERASI SYARIAH:</vt:lpstr>
      <vt:lpstr>LANDASAN DASAR SISTEM KOPERASI SYARIAH</vt:lpstr>
      <vt:lpstr>1.KOPERASI DG PENDEKATAN SYARIAH</vt:lpstr>
      <vt:lpstr>2.TUJUAN SISTEM KOPERASI SYARIAH</vt:lpstr>
      <vt:lpstr>3. KARAKTERISTIK KOPERASI SYARIAH</vt:lpstr>
      <vt:lpstr>PERAN &amp; FUNGSI KOPERASI SYARIAH</vt:lpstr>
      <vt:lpstr>1. SBG MANAJER INVESTASI</vt:lpstr>
      <vt:lpstr>2. SEBAGAI INVESTOR</vt:lpstr>
      <vt:lpstr>3. FUNGSI SOSIAL</vt:lpstr>
      <vt:lpstr>ALUR OPERASIONAL KOP.SYARIAH </vt:lpstr>
      <vt:lpstr>PRODUK &amp; JASA2 KOP.SYARIAH</vt:lpstr>
      <vt:lpstr>TRANSAKSI MURABBAHAH</vt:lpstr>
      <vt:lpstr>JUAL BELI SALAM</vt:lpstr>
      <vt:lpstr>JUAL BELI ISTISHNA</vt:lpstr>
      <vt:lpstr>MUDHARABAH</vt:lpstr>
      <vt:lpstr>MUSYARAKAH</vt:lpstr>
      <vt:lpstr>SKEMA MUSYARAKAH</vt:lpstr>
      <vt:lpstr>SKEMA TEKNIS IJAROH</vt:lpstr>
      <vt:lpstr>DOKUMEN IJARAH</vt:lpstr>
      <vt:lpstr>SKEMA TEKNIS AL QARDHU HASAN</vt:lpstr>
      <vt:lpstr>DISTRIBUSI BAGI HASIL</vt:lpstr>
      <vt:lpstr>BAB IX:  MANAJEMEN KOP.SYAR.</vt:lpstr>
      <vt:lpstr>Lanjutan …..</vt:lpstr>
      <vt:lpstr>PENERAPAN SISTEM UJKS</vt:lpstr>
      <vt:lpstr>PENERAPAN SISTEM UNIT  SEKTOR RIIL</vt:lpstr>
      <vt:lpstr>MANAJEMEN RISIKO KOP.SYARIAH</vt:lpstr>
      <vt:lpstr>2. Risiko Pembiayaan :</vt:lpstr>
      <vt:lpstr>3. Risiko Operasional</vt:lpstr>
      <vt:lpstr>4. Risiko Hukum</vt:lpstr>
      <vt:lpstr>MANAJEMEN PEMASARAN</vt:lpstr>
      <vt:lpstr>KONSEP MARKETING SYARIAH</vt:lpstr>
      <vt:lpstr>MANAJEMEN KEUANGAN</vt:lpstr>
      <vt:lpstr>MANAJEMEN KEUANGAN</vt:lpstr>
      <vt:lpstr>MANAJEMEN KEUANGAN</vt:lpstr>
      <vt:lpstr>MANAJEMEN STRATEGI KOP.SYAR</vt:lpstr>
      <vt:lpstr>MANAJEMEN STRATEGI Ks. LANJ……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KOPERASI DALAM PANDANGAN ISLAM</dc:title>
  <dc:creator>anik</dc:creator>
  <cp:lastModifiedBy>anik</cp:lastModifiedBy>
  <cp:revision>34</cp:revision>
  <dcterms:created xsi:type="dcterms:W3CDTF">2013-05-21T00:58:29Z</dcterms:created>
  <dcterms:modified xsi:type="dcterms:W3CDTF">2013-05-28T02:28:23Z</dcterms:modified>
</cp:coreProperties>
</file>